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306" r:id="rId3"/>
    <p:sldId id="307" r:id="rId4"/>
    <p:sldId id="313" r:id="rId5"/>
    <p:sldId id="291" r:id="rId6"/>
    <p:sldId id="317" r:id="rId7"/>
    <p:sldId id="327" r:id="rId8"/>
    <p:sldId id="293" r:id="rId9"/>
    <p:sldId id="329" r:id="rId10"/>
    <p:sldId id="320" r:id="rId11"/>
    <p:sldId id="318" r:id="rId12"/>
    <p:sldId id="319" r:id="rId13"/>
    <p:sldId id="325" r:id="rId14"/>
    <p:sldId id="328" r:id="rId15"/>
    <p:sldId id="312" r:id="rId16"/>
    <p:sldId id="338" r:id="rId17"/>
    <p:sldId id="321" r:id="rId18"/>
    <p:sldId id="324" r:id="rId19"/>
    <p:sldId id="331" r:id="rId20"/>
    <p:sldId id="326" r:id="rId21"/>
    <p:sldId id="311" r:id="rId22"/>
    <p:sldId id="340" r:id="rId23"/>
    <p:sldId id="332" r:id="rId24"/>
    <p:sldId id="344" r:id="rId25"/>
    <p:sldId id="343" r:id="rId26"/>
    <p:sldId id="341" r:id="rId27"/>
    <p:sldId id="305" r:id="rId28"/>
    <p:sldId id="267" r:id="rId29"/>
    <p:sldId id="333" r:id="rId30"/>
    <p:sldId id="315" r:id="rId31"/>
    <p:sldId id="316" r:id="rId32"/>
    <p:sldId id="335" r:id="rId33"/>
    <p:sldId id="337" r:id="rId34"/>
    <p:sldId id="342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8" autoAdjust="0"/>
    <p:restoredTop sz="86372" autoAdjust="0"/>
  </p:normalViewPr>
  <p:slideViewPr>
    <p:cSldViewPr>
      <p:cViewPr>
        <p:scale>
          <a:sx n="76" d="100"/>
          <a:sy n="76" d="100"/>
        </p:scale>
        <p:origin x="528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use</a:t>
            </a:r>
            <a:r>
              <a:rPr lang="en-US" baseline="0" dirty="0"/>
              <a:t> graphical elements to effectively label and draw the viewer’s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94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about this. I’m guessing the even more subdued hue would prevent some , but I would want to conduct a study to verify this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60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used to emphasis a certain data class or to pair two together. Though again</a:t>
            </a:r>
            <a:r>
              <a:rPr lang="en-US" baseline="0" dirty="0"/>
              <a:t> test and consider which is more noticeable.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53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of algorithms and </a:t>
            </a:r>
            <a:r>
              <a:rPr lang="en-US" dirty="0" err="1"/>
              <a:t>Mturkers</a:t>
            </a:r>
            <a:r>
              <a:rPr lang="en-US" dirty="0"/>
              <a:t> to</a:t>
            </a:r>
            <a:r>
              <a:rPr lang="en-US" baseline="0" dirty="0"/>
              <a:t> create more resonant colors</a:t>
            </a:r>
          </a:p>
          <a:p>
            <a:r>
              <a:rPr lang="en-US" dirty="0"/>
              <a:t>http://</a:t>
            </a:r>
            <a:r>
              <a:rPr lang="en-US" dirty="0" err="1"/>
              <a:t>vis.stanford.edu</a:t>
            </a:r>
            <a:r>
              <a:rPr lang="en-US" dirty="0"/>
              <a:t>/files/2013-SemanticColor-EuroVis.pdf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9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Quantiles</a:t>
            </a:r>
            <a:r>
              <a:rPr lang="en-US" dirty="0"/>
              <a:t> is the recommended.</a:t>
            </a:r>
            <a:r>
              <a:rPr lang="en-US" baseline="0" dirty="0"/>
              <a:t> </a:t>
            </a:r>
            <a:r>
              <a:rPr lang="en-US" dirty="0"/>
              <a:t>Classification</a:t>
            </a:r>
            <a:r>
              <a:rPr lang="en-US" baseline="0" dirty="0"/>
              <a:t> (Jenks’ “natural breaks”)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73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</a:t>
            </a:r>
            <a:r>
              <a:rPr lang="en-US" baseline="0" dirty="0"/>
              <a:t> Brewer, while made for thematic maps has useful choices for a wide array of color schemas for vis.  Though you will still want to put some thought into what works best for you </a:t>
            </a:r>
            <a:r>
              <a:rPr lang="en-US" baseline="0" dirty="0" err="1"/>
              <a:t>vis</a:t>
            </a:r>
            <a:r>
              <a:rPr lang="en-US" baseline="0" dirty="0"/>
              <a:t> of course (and test it)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71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discontinuous colors with contours</a:t>
            </a:r>
            <a:b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good for interval and ratio data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4D4E5-E3AB-BE4B-9297-EDF912D4F41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8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Are</a:t>
            </a:r>
            <a:r>
              <a:rPr lang="en-US" baseline="0" dirty="0"/>
              <a:t> 40 winks more related to Beirut than to Ochre </a:t>
            </a:r>
          </a:p>
          <a:p>
            <a:r>
              <a:rPr lang="en-US" baseline="0" dirty="0"/>
              <a:t>https://</a:t>
            </a:r>
            <a:r>
              <a:rPr lang="en-US" baseline="0" dirty="0" err="1"/>
              <a:t>pdfs.semanticscholar.org</a:t>
            </a:r>
            <a:r>
              <a:rPr lang="en-US" baseline="0" dirty="0"/>
              <a:t>/29a1/b10bae922ccb6a2d3f40958bcc1b70c5fbc1.pdf</a:t>
            </a:r>
          </a:p>
          <a:p>
            <a:endParaRPr lang="en-US" baseline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Listening History, the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 chosen to represent the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spectrum of old to new, of most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significant, or most listened, to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least significant construct a two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 gradient (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 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across the x axis is a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detailed movement through hue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representing the “cold core” of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known musicians versus the “hot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new” discoveries of recent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musi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cians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while the gradient down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y axis represents significant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not significant, consistently decreasing in saturation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slightly in brightness.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87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Are</a:t>
            </a:r>
            <a:r>
              <a:rPr lang="en-US" baseline="0" dirty="0"/>
              <a:t> 40 winks more related to Beirut than to Ochre </a:t>
            </a:r>
          </a:p>
          <a:p>
            <a:endParaRPr lang="en-US" baseline="0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Listening History, the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 chosen to represent the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spectrum of old to new, of most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significant, or most listened, to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least significant construct a two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 gradient (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 9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across the x axis is a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detailed movement through hue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representing the “cold core” of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known musicians versus the “hot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new” discoveries of recent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musi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cians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while the gradient down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y axis represents significant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not significant, consistently decreasing in saturation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slightly in brightness.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87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happens when take off glasses and attentive?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www.joshuastevens.net</a:t>
            </a:r>
            <a:r>
              <a:rPr lang="en-US" dirty="0"/>
              <a:t>/cartography/make-a-bivariate-</a:t>
            </a:r>
            <a:r>
              <a:rPr lang="en-US" dirty="0" err="1"/>
              <a:t>choropleth</a:t>
            </a:r>
            <a:r>
              <a:rPr lang="en-US" dirty="0"/>
              <a:t>-map/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70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Representational</a:t>
            </a:r>
            <a:r>
              <a:rPr lang="en-US" baseline="0" dirty="0"/>
              <a:t> association with earth’s hottest places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20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</a:t>
            </a:r>
            <a:r>
              <a:rPr lang="en-US" baseline="0" dirty="0"/>
              <a:t> is much to choose from, how to make the appropriate choice? Deeper dive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49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categories of data types help guide color scheme selection.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51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categories of data types help guide color scheme selection.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51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</a:t>
            </a:r>
            <a:r>
              <a:rPr lang="en-US" baseline="0" dirty="0"/>
              <a:t> we ideally want unambiguous names and higher salience score. Here scores below . Have a higher degree of naming confusion.  </a:t>
            </a:r>
          </a:p>
          <a:p>
            <a:r>
              <a:rPr lang="en-US" baseline="0" dirty="0"/>
              <a:t>By the way, this is perhaps one of the few instances of color used for representation that I’ll be showing.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64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SLIDE</a:t>
            </a:r>
            <a:r>
              <a:rPr lang="en-US" baseline="0" dirty="0"/>
              <a:t> WITH HSL BEFORE THIS.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Modify to be widgets instead of quarters.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58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harmonic templates on the hue wheel. A collection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 that fall into the gray areas is considered to be harmonic.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templates may be rotated by an arbitrary angle. The sizes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sectors are specified in the Append</a:t>
            </a:r>
          </a:p>
          <a:p>
            <a:r>
              <a:rPr lang="en-US" dirty="0"/>
              <a:t>https://</a:t>
            </a:r>
            <a:r>
              <a:rPr lang="en-US" dirty="0" err="1"/>
              <a:t>pdfs.semanticscholar.org</a:t>
            </a:r>
            <a:r>
              <a:rPr lang="en-US" dirty="0"/>
              <a:t>/2429/5f6dfa2f2d1b32faf3548f49e86539af1d12.pdf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not always easy, here aesthetic</a:t>
            </a:r>
            <a:r>
              <a:rPr lang="en-US" baseline="0" dirty="0"/>
              <a:t> is balanced with the encoding but the colors have no </a:t>
            </a:r>
            <a:r>
              <a:rPr lang="en-US" baseline="0" dirty="0" err="1"/>
              <a:t>comparitive</a:t>
            </a:r>
            <a:r>
              <a:rPr lang="en-US" baseline="0" dirty="0"/>
              <a:t> meaning. When I look at this at first glance I do wonder what The Bourne </a:t>
            </a:r>
            <a:r>
              <a:rPr lang="en-US" baseline="0" dirty="0" err="1"/>
              <a:t>Ultimatium</a:t>
            </a:r>
            <a:r>
              <a:rPr lang="en-US" baseline="0" dirty="0"/>
              <a:t> shares in common with Ratatouille.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4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orbrewer2.org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.ocks.org/mbostock/5577023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gka.github.io/palettes" TargetMode="External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or.adobe.com/create/color-wheel/" TargetMode="External"/><Relationship Id="rId4" Type="http://schemas.openxmlformats.org/officeDocument/2006/relationships/hyperlink" Target="https://github.com/d3/d3-color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is.stanford.edu/color-names/analyze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8305800" cy="900546"/>
          </a:xfrm>
        </p:spPr>
        <p:txBody>
          <a:bodyPr>
            <a:noAutofit/>
          </a:bodyPr>
          <a:lstStyle/>
          <a:p>
            <a:r>
              <a:rPr lang="en-US" sz="3600" dirty="0"/>
              <a:t>Selecting an Appropriate Color Scheme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82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7-01-25 at 10.51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7200"/>
            <a:ext cx="6324599" cy="62513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6400800"/>
            <a:ext cx="7696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Byron &amp; Wattenberg, 2008</a:t>
            </a:r>
          </a:p>
        </p:txBody>
      </p:sp>
    </p:spTree>
    <p:extLst>
      <p:ext uri="{BB962C8B-B14F-4D97-AF65-F5344CB8AC3E}">
        <p14:creationId xmlns:p14="http://schemas.microsoft.com/office/powerpoint/2010/main" val="2089844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25 at 10.48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2178"/>
            <a:ext cx="9144000" cy="33366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0" y="6096000"/>
            <a:ext cx="7696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Byron, L., &amp; Wattenberg, M. (2008). Stacked graphs–geometry &amp; aesthetics.</a:t>
            </a:r>
            <a:r>
              <a:rPr lang="en-US" sz="1400" i="1" dirty="0"/>
              <a:t> IEEE Transactions on Visualization and Computer Graphics</a:t>
            </a:r>
            <a:r>
              <a:rPr lang="en-US" sz="1400" dirty="0"/>
              <a:t>, 14(6).</a:t>
            </a:r>
          </a:p>
        </p:txBody>
      </p:sp>
    </p:spTree>
    <p:extLst>
      <p:ext uri="{BB962C8B-B14F-4D97-AF65-F5344CB8AC3E}">
        <p14:creationId xmlns:p14="http://schemas.microsoft.com/office/powerpoint/2010/main" val="4261976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25 at 11.53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35" y="914400"/>
            <a:ext cx="4200565" cy="472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7799" y="6133981"/>
            <a:ext cx="69342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Harrower, M., &amp; Brewer, C. A. (2003). </a:t>
            </a:r>
            <a:r>
              <a:rPr lang="en-US" sz="1400" dirty="0" err="1"/>
              <a:t>ColorBrewer</a:t>
            </a:r>
            <a:r>
              <a:rPr lang="en-US" sz="1400" dirty="0"/>
              <a:t>. org: an online tool for selecting </a:t>
            </a:r>
            <a:r>
              <a:rPr lang="en-US" sz="1400" dirty="0" err="1"/>
              <a:t>colour</a:t>
            </a:r>
            <a:r>
              <a:rPr lang="en-US" sz="1400" dirty="0"/>
              <a:t> schemes for maps. </a:t>
            </a:r>
            <a:r>
              <a:rPr lang="en-US" sz="1400" i="1" dirty="0"/>
              <a:t>The Cartographic Journal</a:t>
            </a:r>
            <a:r>
              <a:rPr lang="en-US" sz="1400" dirty="0"/>
              <a:t>, </a:t>
            </a:r>
            <a:r>
              <a:rPr lang="en-US" sz="1400" i="1" dirty="0"/>
              <a:t>40</a:t>
            </a:r>
            <a:r>
              <a:rPr lang="en-US" sz="1400" dirty="0"/>
              <a:t>(1), 27-37.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717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Semantically Resonant Colors</a:t>
            </a:r>
          </a:p>
        </p:txBody>
      </p:sp>
      <p:pic>
        <p:nvPicPr>
          <p:cNvPr id="4" name="Picture 3" descr="Screen Shot 2017-01-26 at 7.20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1308201"/>
            <a:ext cx="6404330" cy="49401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6258580"/>
            <a:ext cx="876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Lin, S., Fortuna, J., </a:t>
            </a:r>
            <a:r>
              <a:rPr lang="en-US" sz="1400" dirty="0" err="1"/>
              <a:t>Kulkarni</a:t>
            </a:r>
            <a:r>
              <a:rPr lang="en-US" sz="1400" dirty="0"/>
              <a:t>, C., Stone, M., &amp; </a:t>
            </a:r>
            <a:r>
              <a:rPr lang="en-US" sz="1400" dirty="0" err="1"/>
              <a:t>Heer</a:t>
            </a:r>
            <a:r>
              <a:rPr lang="en-US" sz="1400" dirty="0"/>
              <a:t>, J. (2013). Selecting Semantically Resonant Colors for Data Visualization. In </a:t>
            </a:r>
            <a:r>
              <a:rPr lang="en-US" sz="1400" i="1" dirty="0"/>
              <a:t>Computer Graphics Forum </a:t>
            </a:r>
            <a:r>
              <a:rPr lang="en-US" sz="1400" dirty="0"/>
              <a:t>(Vol. 32, No. 34, pp. 401-410).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036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/>
              <a:t>Ordinal/Sequential Color Schemes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81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or defined interval</a:t>
            </a:r>
          </a:p>
          <a:p>
            <a:r>
              <a:rPr lang="en-US" dirty="0"/>
              <a:t>Equal interval</a:t>
            </a:r>
          </a:p>
          <a:p>
            <a:r>
              <a:rPr lang="en-US" dirty="0" err="1"/>
              <a:t>Quantile</a:t>
            </a:r>
            <a:r>
              <a:rPr lang="en-US" dirty="0"/>
              <a:t> </a:t>
            </a:r>
          </a:p>
          <a:p>
            <a:r>
              <a:rPr lang="en-US" dirty="0"/>
              <a:t>Natural breaks (Jenks)</a:t>
            </a:r>
          </a:p>
          <a:p>
            <a:r>
              <a:rPr lang="en-US" dirty="0"/>
              <a:t>Geometrical interval</a:t>
            </a:r>
          </a:p>
          <a:p>
            <a:r>
              <a:rPr lang="en-US" dirty="0"/>
              <a:t>Standard deviation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107" y="6397823"/>
            <a:ext cx="868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http://</a:t>
            </a:r>
            <a:r>
              <a:rPr lang="en-US" sz="1400" dirty="0" err="1"/>
              <a:t>pro.arcgis.com</a:t>
            </a:r>
            <a:r>
              <a:rPr lang="en-US" sz="1400" dirty="0"/>
              <a:t>/en/pro-app/help/mapping/symbols-and-styles/data-classification-</a:t>
            </a:r>
            <a:r>
              <a:rPr lang="en-US" sz="1400" dirty="0" err="1"/>
              <a:t>methods.htm</a:t>
            </a:r>
            <a:endParaRPr lang="en-US" sz="1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000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Sequential Encoding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5867400"/>
            <a:ext cx="8229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Stone, M. (2006). </a:t>
            </a:r>
            <a:r>
              <a:rPr lang="en-US" sz="1400" i="1" dirty="0"/>
              <a:t>Choosing colors for data visualization</a:t>
            </a:r>
            <a:r>
              <a:rPr lang="en-US" sz="1400" dirty="0"/>
              <a:t>. Business Intelligence Network, 2.</a:t>
            </a:r>
          </a:p>
        </p:txBody>
      </p:sp>
      <p:pic>
        <p:nvPicPr>
          <p:cNvPr id="4" name="Picture 3" descr="Screen Shot 2017-01-25 at 11.34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83" y="1295399"/>
            <a:ext cx="9322583" cy="449580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140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7-01-26 at 8.23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8322631" cy="5943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9000" y="6400800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http://colorbrewer2.org/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039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7-01-26 at 8.30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3399"/>
            <a:ext cx="8229600" cy="615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43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Discontinuous Colors With Contours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95400"/>
            <a:ext cx="7603068" cy="50000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55468" y="6422370"/>
            <a:ext cx="1388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Tufte</a:t>
            </a:r>
            <a:r>
              <a:rPr lang="en-US" dirty="0"/>
              <a:t>, 1997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47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" y="914400"/>
            <a:ext cx="9138796" cy="48618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5800" y="5867400"/>
            <a:ext cx="400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https://bl.ocks.org/mbostock/5577023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5804" y="2514600"/>
            <a:ext cx="5486400" cy="2057400"/>
          </a:xfrm>
          <a:prstGeom prst="rect">
            <a:avLst/>
          </a:prstGeom>
          <a:solidFill>
            <a:schemeClr val="tx1">
              <a:lumMod val="75000"/>
              <a:lumOff val="25000"/>
              <a:alpha val="99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447800" y="2971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Selecting a Palette </a:t>
            </a:r>
          </a:p>
        </p:txBody>
      </p:sp>
    </p:spTree>
    <p:extLst>
      <p:ext uri="{BB962C8B-B14F-4D97-AF65-F5344CB8AC3E}">
        <p14:creationId xmlns:p14="http://schemas.microsoft.com/office/powerpoint/2010/main" val="3649450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Diverging Color Schemes</a:t>
            </a:r>
          </a:p>
        </p:txBody>
      </p:sp>
    </p:spTree>
    <p:extLst>
      <p:ext uri="{BB962C8B-B14F-4D97-AF65-F5344CB8AC3E}">
        <p14:creationId xmlns:p14="http://schemas.microsoft.com/office/powerpoint/2010/main" val="2104718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26 at 10.57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33400"/>
            <a:ext cx="8317875" cy="594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6400800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http://colorbrewer2.org/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858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/>
              <a:t>Continuous/Quantitative Color Schemes</a:t>
            </a:r>
          </a:p>
        </p:txBody>
      </p:sp>
    </p:spTree>
    <p:extLst>
      <p:ext uri="{BB962C8B-B14F-4D97-AF65-F5344CB8AC3E}">
        <p14:creationId xmlns:p14="http://schemas.microsoft.com/office/powerpoint/2010/main" val="3622488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26 at 11.33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26500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6172200"/>
            <a:ext cx="5827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http://</a:t>
            </a:r>
            <a:r>
              <a:rPr lang="en-US" sz="1400" dirty="0" err="1"/>
              <a:t>earthobservatory.nasa.gov</a:t>
            </a:r>
            <a:r>
              <a:rPr lang="en-US" sz="1400" dirty="0"/>
              <a:t>/blogs/</a:t>
            </a:r>
            <a:r>
              <a:rPr lang="en-US" sz="1400" dirty="0" err="1"/>
              <a:t>elegantfigures</a:t>
            </a:r>
            <a:r>
              <a:rPr lang="en-US" sz="1400" dirty="0"/>
              <a:t>/2013/08/</a:t>
            </a:r>
          </a:p>
        </p:txBody>
      </p:sp>
    </p:spTree>
    <p:extLst>
      <p:ext uri="{BB962C8B-B14F-4D97-AF65-F5344CB8AC3E}">
        <p14:creationId xmlns:p14="http://schemas.microsoft.com/office/powerpoint/2010/main" val="1594356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26 at 11.33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8266953" cy="335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8964" y="6321623"/>
            <a:ext cx="5827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http://</a:t>
            </a:r>
            <a:r>
              <a:rPr lang="en-US" sz="1400" dirty="0" err="1"/>
              <a:t>earthobservatory.nasa.gov</a:t>
            </a:r>
            <a:r>
              <a:rPr lang="en-US" sz="1400" dirty="0"/>
              <a:t>/blogs/</a:t>
            </a:r>
            <a:r>
              <a:rPr lang="en-US" sz="1400" dirty="0" err="1"/>
              <a:t>elegantfigures</a:t>
            </a:r>
            <a:r>
              <a:rPr lang="en-US" sz="1400" dirty="0"/>
              <a:t>/2013/08/</a:t>
            </a:r>
          </a:p>
        </p:txBody>
      </p:sp>
    </p:spTree>
    <p:extLst>
      <p:ext uri="{BB962C8B-B14F-4D97-AF65-F5344CB8AC3E}">
        <p14:creationId xmlns:p14="http://schemas.microsoft.com/office/powerpoint/2010/main" val="2413797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to Consider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991600" cy="53340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Categorical:</a:t>
            </a:r>
          </a:p>
          <a:p>
            <a:r>
              <a:rPr lang="en-US" dirty="0"/>
              <a:t>Distinctive </a:t>
            </a:r>
          </a:p>
          <a:p>
            <a:r>
              <a:rPr lang="en-US" dirty="0"/>
              <a:t>Consider harmonious groupings</a:t>
            </a:r>
          </a:p>
          <a:p>
            <a:r>
              <a:rPr lang="en-US" dirty="0"/>
              <a:t>Pairings or representations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Sequential:</a:t>
            </a:r>
          </a:p>
          <a:p>
            <a:r>
              <a:rPr lang="en-US" dirty="0"/>
              <a:t>Limit hue, use luminance and saturation</a:t>
            </a:r>
          </a:p>
          <a:p>
            <a:r>
              <a:rPr lang="en-US" dirty="0"/>
              <a:t>Higher values to darker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Diverging:</a:t>
            </a:r>
          </a:p>
          <a:p>
            <a:r>
              <a:rPr lang="en-US" dirty="0"/>
              <a:t>Use when data have a meaningful midpoint</a:t>
            </a:r>
          </a:p>
          <a:p>
            <a:r>
              <a:rPr lang="en-US" dirty="0"/>
              <a:t>Use white/gray neutral for midpoint</a:t>
            </a:r>
          </a:p>
          <a:p>
            <a:r>
              <a:rPr lang="en-US" dirty="0"/>
              <a:t>More saturated for endpoints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Continuous:</a:t>
            </a:r>
          </a:p>
          <a:p>
            <a:r>
              <a:rPr lang="en-US" dirty="0"/>
              <a:t>Beware the rainbow</a:t>
            </a:r>
          </a:p>
          <a:p>
            <a:r>
              <a:rPr lang="en-US" dirty="0"/>
              <a:t>Use saturation and luminance 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742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dirty="0" err="1"/>
              <a:t>Colorbrewer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http://colorbrewer2.org/</a:t>
            </a:r>
            <a:r>
              <a:rPr lang="en-US" dirty="0"/>
              <a:t>​</a:t>
            </a:r>
          </a:p>
          <a:p>
            <a:pPr fontAlgn="base"/>
            <a:endParaRPr lang="en-US" dirty="0"/>
          </a:p>
          <a:p>
            <a:pPr marL="0" indent="0" fontAlgn="base">
              <a:buNone/>
            </a:pPr>
            <a:r>
              <a:rPr lang="en-US" dirty="0" err="1"/>
              <a:t>Chroma.js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http://gka.github.io/palettes</a:t>
            </a:r>
            <a:r>
              <a:rPr lang="en-US" dirty="0"/>
              <a:t>​</a:t>
            </a:r>
          </a:p>
          <a:p>
            <a:pPr marL="0" indent="0" fontAlgn="base">
              <a:buNone/>
            </a:pPr>
            <a:r>
              <a:rPr lang="en-US" dirty="0"/>
              <a:t>​</a:t>
            </a:r>
          </a:p>
          <a:p>
            <a:pPr marL="0" indent="0" fontAlgn="base">
              <a:buNone/>
            </a:pPr>
            <a:r>
              <a:rPr lang="en-US" dirty="0"/>
              <a:t>D3 built-ins: </a:t>
            </a:r>
            <a:r>
              <a:rPr lang="en-US" dirty="0">
                <a:hlinkClick r:id="rId4"/>
              </a:rPr>
              <a:t>https://github.com/d3/d3-color</a:t>
            </a:r>
            <a:r>
              <a:rPr lang="en-US" dirty="0"/>
              <a:t>​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/>
              <a:t>Adobe: </a:t>
            </a:r>
            <a:r>
              <a:rPr lang="en-US" dirty="0">
                <a:hlinkClick r:id="rId5"/>
              </a:rPr>
              <a:t>https://color.adobe.com/create/color-</a:t>
            </a:r>
          </a:p>
          <a:p>
            <a:pPr marL="0" indent="0" fontAlgn="base">
              <a:buNone/>
            </a:pPr>
            <a:r>
              <a:rPr lang="en-US" dirty="0">
                <a:hlinkClick r:id="rId5"/>
              </a:rPr>
              <a:t>wheel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371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Additional Cases</a:t>
            </a:r>
          </a:p>
        </p:txBody>
      </p:sp>
    </p:spTree>
    <p:extLst>
      <p:ext uri="{BB962C8B-B14F-4D97-AF65-F5344CB8AC3E}">
        <p14:creationId xmlns:p14="http://schemas.microsoft.com/office/powerpoint/2010/main" val="173428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62000" y="6096000"/>
            <a:ext cx="7696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Byron, L., &amp; Wattenberg, M. (2008). Stacked graphs–geometry &amp; aesthetics. </a:t>
            </a:r>
            <a:r>
              <a:rPr lang="en-US" sz="1400" i="1" dirty="0"/>
              <a:t>IEEE Transactions on Visualization and Computer Graphics</a:t>
            </a:r>
            <a:r>
              <a:rPr lang="en-US" sz="1400" dirty="0"/>
              <a:t>, 14(6).</a:t>
            </a:r>
          </a:p>
        </p:txBody>
      </p:sp>
      <p:pic>
        <p:nvPicPr>
          <p:cNvPr id="5" name="Picture 4" descr="Screen Shot 2017-01-25 at 10.04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33400"/>
            <a:ext cx="83439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83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Categorical </a:t>
            </a:r>
          </a:p>
          <a:p>
            <a:r>
              <a:rPr lang="en-US" sz="3600" dirty="0"/>
              <a:t>Sequential</a:t>
            </a:r>
          </a:p>
          <a:p>
            <a:r>
              <a:rPr lang="en-US" sz="3600" dirty="0"/>
              <a:t>Diverging</a:t>
            </a:r>
          </a:p>
          <a:p>
            <a:r>
              <a:rPr lang="en-US" sz="3600" dirty="0"/>
              <a:t>Continuous/quantitative </a:t>
            </a:r>
          </a:p>
        </p:txBody>
      </p:sp>
    </p:spTree>
    <p:extLst>
      <p:ext uri="{BB962C8B-B14F-4D97-AF65-F5344CB8AC3E}">
        <p14:creationId xmlns:p14="http://schemas.microsoft.com/office/powerpoint/2010/main" val="1688549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0" y="6096000"/>
            <a:ext cx="7696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Byron, L., &amp; Wattenberg, M. (2008). Stacked graphs–geometry &amp; aesthetics. </a:t>
            </a:r>
            <a:r>
              <a:rPr lang="en-US" sz="1400" i="1" dirty="0"/>
              <a:t>IEEE Transactions on Visualization and Computer Graphics</a:t>
            </a:r>
            <a:r>
              <a:rPr lang="en-US" sz="1400" dirty="0"/>
              <a:t>, 14(6).</a:t>
            </a:r>
          </a:p>
        </p:txBody>
      </p:sp>
      <p:pic>
        <p:nvPicPr>
          <p:cNvPr id="5" name="Picture 4" descr="Screen Shot 2017-01-25 at 10.04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752600"/>
            <a:ext cx="5143500" cy="3429000"/>
          </a:xfrm>
          <a:prstGeom prst="rect">
            <a:avLst/>
          </a:prstGeom>
        </p:spPr>
      </p:pic>
      <p:pic>
        <p:nvPicPr>
          <p:cNvPr id="3" name="Picture 2" descr="Screen Shot 2017-01-25 at 10.05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57400"/>
            <a:ext cx="3144553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74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Diverging Bivariate</a:t>
            </a:r>
          </a:p>
        </p:txBody>
      </p:sp>
      <p:pic>
        <p:nvPicPr>
          <p:cNvPr id="4" name="Picture 3" descr="Screen Shot 2017-01-26 at 9.24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37667"/>
            <a:ext cx="7620000" cy="25533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43400" y="2362200"/>
            <a:ext cx="6096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95400" y="6324600"/>
            <a:ext cx="807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http://</a:t>
            </a:r>
            <a:r>
              <a:rPr lang="en-US" sz="1400" dirty="0" err="1"/>
              <a:t>www.joshuastevens.net</a:t>
            </a:r>
            <a:r>
              <a:rPr lang="en-US" sz="1400" dirty="0"/>
              <a:t>/cartography/make-a-bivariate-</a:t>
            </a:r>
            <a:r>
              <a:rPr lang="en-US" sz="1400" dirty="0" err="1"/>
              <a:t>choropleth</a:t>
            </a:r>
            <a:r>
              <a:rPr lang="en-US" sz="1400" dirty="0"/>
              <a:t>-map/</a:t>
            </a:r>
          </a:p>
        </p:txBody>
      </p:sp>
      <p:pic>
        <p:nvPicPr>
          <p:cNvPr id="7" name="Picture 6" descr="Screen Shot 2017-01-26 at 9.31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305" y="4343400"/>
            <a:ext cx="1867895" cy="1828800"/>
          </a:xfrm>
          <a:prstGeom prst="rect">
            <a:avLst/>
          </a:prstGeom>
        </p:spPr>
      </p:pic>
      <p:pic>
        <p:nvPicPr>
          <p:cNvPr id="8" name="Picture 7" descr="Screen Shot 2017-01-26 at 9.30.54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114800"/>
            <a:ext cx="3429000" cy="211421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598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Diverging Bivariate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95400" y="6324600"/>
            <a:ext cx="807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http://</a:t>
            </a:r>
            <a:r>
              <a:rPr lang="en-US" sz="1400" dirty="0" err="1"/>
              <a:t>www.joshuastevens.net</a:t>
            </a:r>
            <a:r>
              <a:rPr lang="en-US" sz="1400" dirty="0"/>
              <a:t>/cartography/make-a-bivariate-</a:t>
            </a:r>
            <a:r>
              <a:rPr lang="en-US" sz="1400" dirty="0" err="1"/>
              <a:t>choropleth</a:t>
            </a:r>
            <a:r>
              <a:rPr lang="en-US" sz="1400" dirty="0"/>
              <a:t>-map/</a:t>
            </a:r>
          </a:p>
        </p:txBody>
      </p:sp>
      <p:pic>
        <p:nvPicPr>
          <p:cNvPr id="5" name="Picture 4" descr="Screen Shot 2017-01-26 at 9.34.5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70" y="1366769"/>
            <a:ext cx="7925830" cy="495783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856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26 at 11.24.5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0"/>
            <a:ext cx="8686800" cy="50094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7400" y="6321623"/>
            <a:ext cx="5827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http://</a:t>
            </a:r>
            <a:r>
              <a:rPr lang="en-US" sz="1400" dirty="0" err="1"/>
              <a:t>earthobservatory.nasa.gov</a:t>
            </a:r>
            <a:r>
              <a:rPr lang="en-US" sz="1400" dirty="0"/>
              <a:t>/blogs/</a:t>
            </a:r>
            <a:r>
              <a:rPr lang="en-US" sz="1400" dirty="0" err="1"/>
              <a:t>elegantfigures</a:t>
            </a:r>
            <a:r>
              <a:rPr lang="en-US" sz="1400" dirty="0"/>
              <a:t>/2013/08/</a:t>
            </a:r>
          </a:p>
        </p:txBody>
      </p:sp>
    </p:spTree>
    <p:extLst>
      <p:ext uri="{BB962C8B-B14F-4D97-AF65-F5344CB8AC3E}">
        <p14:creationId xmlns:p14="http://schemas.microsoft.com/office/powerpoint/2010/main" val="16346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Categorical Color Encoding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6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1-25 at 10.36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57200"/>
            <a:ext cx="7924800" cy="60500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67000" y="6400800"/>
            <a:ext cx="37240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http://vis.stanford.edu/color-names/analyzer/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07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1-26 at 7.11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54436"/>
            <a:ext cx="8423880" cy="57177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1200" y="6324600"/>
            <a:ext cx="6248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Stone, M. (2016). </a:t>
            </a:r>
            <a:r>
              <a:rPr lang="en-US" sz="1400" i="1" dirty="0"/>
              <a:t>A field guide to digital color. </a:t>
            </a:r>
            <a:r>
              <a:rPr lang="en-US" sz="1400" dirty="0"/>
              <a:t>CRC Press.</a:t>
            </a:r>
          </a:p>
        </p:txBody>
      </p:sp>
    </p:spTree>
    <p:extLst>
      <p:ext uri="{BB962C8B-B14F-4D97-AF65-F5344CB8AC3E}">
        <p14:creationId xmlns:p14="http://schemas.microsoft.com/office/powerpoint/2010/main" val="2159330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Maximized Hue Separation</a:t>
            </a:r>
          </a:p>
        </p:txBody>
      </p:sp>
      <p:pic>
        <p:nvPicPr>
          <p:cNvPr id="4" name="Picture 3" descr="Screen Shot 2017-01-25 at 11.25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1317808"/>
            <a:ext cx="9753600" cy="45182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5867400"/>
            <a:ext cx="8229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Stone, M. (2006). </a:t>
            </a:r>
            <a:r>
              <a:rPr lang="en-US" sz="1400" i="1" dirty="0"/>
              <a:t>Choosing colors for data visualization</a:t>
            </a:r>
            <a:r>
              <a:rPr lang="en-US" sz="1400" dirty="0"/>
              <a:t>. Business Intelligence Network, 2.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159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096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Harmonic Colors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200" y="6258580"/>
            <a:ext cx="784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Cohen-Or, D., </a:t>
            </a:r>
            <a:r>
              <a:rPr lang="en-US" sz="1400" dirty="0" err="1"/>
              <a:t>Sorkine</a:t>
            </a:r>
            <a:r>
              <a:rPr lang="en-US" sz="1400" dirty="0"/>
              <a:t>, O., Gal, R., </a:t>
            </a:r>
            <a:r>
              <a:rPr lang="en-US" sz="1400" dirty="0" err="1"/>
              <a:t>Leyvand</a:t>
            </a:r>
            <a:r>
              <a:rPr lang="en-US" sz="1400" dirty="0"/>
              <a:t>, T., &amp; </a:t>
            </a:r>
            <a:r>
              <a:rPr lang="en-US" sz="1400" dirty="0" err="1"/>
              <a:t>Xu</a:t>
            </a:r>
            <a:r>
              <a:rPr lang="en-US" sz="1400" dirty="0"/>
              <a:t>, Y. Q. (2006, July). Color harmonization. In </a:t>
            </a:r>
            <a:r>
              <a:rPr lang="en-US" sz="1400" i="1" dirty="0"/>
              <a:t>ACM Transactions on Graphics </a:t>
            </a:r>
            <a:r>
              <a:rPr lang="en-US" sz="1400" dirty="0"/>
              <a:t>(TOG) (Vol. 25, No. 3, pp. 624-630). ACM.</a:t>
            </a:r>
          </a:p>
        </p:txBody>
      </p:sp>
      <p:pic>
        <p:nvPicPr>
          <p:cNvPr id="2" name="Picture 1" descr="Screen Shot 2017-01-30 at 9.35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01186"/>
            <a:ext cx="7450277" cy="38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07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Analogous, Still Distinct</a:t>
            </a:r>
          </a:p>
        </p:txBody>
      </p:sp>
      <p:sp>
        <p:nvSpPr>
          <p:cNvPr id="5" name="Rectangle 4"/>
          <p:cNvSpPr/>
          <p:nvPr/>
        </p:nvSpPr>
        <p:spPr>
          <a:xfrm>
            <a:off x="1219200" y="5254823"/>
            <a:ext cx="8153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Source: Stone, M. (2006). </a:t>
            </a:r>
            <a:r>
              <a:rPr lang="en-US" sz="1400" i="1" dirty="0"/>
              <a:t>Choosing colors for data visualization</a:t>
            </a:r>
            <a:r>
              <a:rPr lang="en-US" sz="1400" dirty="0"/>
              <a:t>. Business Intelligence Network, 2.</a:t>
            </a:r>
          </a:p>
        </p:txBody>
      </p:sp>
      <p:pic>
        <p:nvPicPr>
          <p:cNvPr id="3" name="Picture 2" descr="Screen Shot 2017-01-25 at 11.30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81200"/>
            <a:ext cx="6553200" cy="30976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800" y="2286000"/>
            <a:ext cx="9906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936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7798</TotalTime>
  <Words>1256</Words>
  <Application>Microsoft Office PowerPoint</Application>
  <PresentationFormat>On-screen Show (4:3)</PresentationFormat>
  <Paragraphs>173</Paragraphs>
  <Slides>33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Office Theme</vt:lpstr>
      <vt:lpstr>Custom Design</vt:lpstr>
      <vt:lpstr>Selecting an Appropriate Color Scheme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Maximized Hue Separation</vt:lpstr>
      <vt:lpstr>PowerPoint Presentation</vt:lpstr>
      <vt:lpstr>Analogous, Still Distinct</vt:lpstr>
      <vt:lpstr>PowerPoint Presentation</vt:lpstr>
      <vt:lpstr>PowerPoint Presentation</vt:lpstr>
      <vt:lpstr>PowerPoint Presentation</vt:lpstr>
      <vt:lpstr>Semantically Resonant Colors</vt:lpstr>
      <vt:lpstr>PowerPoint Presentation</vt:lpstr>
      <vt:lpstr>Classification Methods</vt:lpstr>
      <vt:lpstr>Sequential Encoding</vt:lpstr>
      <vt:lpstr>PowerPoint Presentation</vt:lpstr>
      <vt:lpstr>PowerPoint Presentation</vt:lpstr>
      <vt:lpstr>Discontinuous Colors With Contours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Areas to Consider</vt:lpstr>
      <vt:lpstr>Tools</vt:lpstr>
      <vt:lpstr>PowerPoint Presentation</vt:lpstr>
      <vt:lpstr>PowerPoint Presentation</vt:lpstr>
      <vt:lpstr>PowerPoint Presentation</vt:lpstr>
      <vt:lpstr>PowerPoint Presentation</vt:lpstr>
      <vt:lpstr>Diverging Bivariate</vt:lpstr>
      <vt:lpstr>Diverging Bivariate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2U LA</cp:lastModifiedBy>
  <cp:revision>192</cp:revision>
  <dcterms:created xsi:type="dcterms:W3CDTF">2016-03-21T14:12:59Z</dcterms:created>
  <dcterms:modified xsi:type="dcterms:W3CDTF">2017-02-03T01:52:55Z</dcterms:modified>
</cp:coreProperties>
</file>